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6" r:id="rId3"/>
    <p:sldId id="334" r:id="rId4"/>
    <p:sldId id="335" r:id="rId5"/>
    <p:sldId id="332" r:id="rId6"/>
    <p:sldId id="321" r:id="rId7"/>
    <p:sldId id="317" r:id="rId8"/>
    <p:sldId id="265" r:id="rId9"/>
    <p:sldId id="319" r:id="rId10"/>
    <p:sldId id="324" r:id="rId11"/>
    <p:sldId id="325" r:id="rId12"/>
    <p:sldId id="329" r:id="rId13"/>
    <p:sldId id="281" r:id="rId14"/>
    <p:sldId id="331" r:id="rId15"/>
    <p:sldId id="264" r:id="rId16"/>
    <p:sldId id="271" r:id="rId17"/>
    <p:sldId id="315" r:id="rId18"/>
    <p:sldId id="330" r:id="rId19"/>
    <p:sldId id="32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190" autoAdjust="0"/>
  </p:normalViewPr>
  <p:slideViewPr>
    <p:cSldViewPr snapToGrid="0">
      <p:cViewPr varScale="1">
        <p:scale>
          <a:sx n="123" d="100"/>
          <a:sy n="123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AB7FC-1D17-4380-A486-4A6DCD6A1D8C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F85C-A134-43B5-8C83-BFB7347C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75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51E21-B54C-4229-BC0E-90176176FC63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3FF85-123C-4B63-9877-C8099AA87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0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4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4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3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41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04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39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0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0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58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36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FF85-123C-4B63-9877-C8099AA87D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5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AE5C-6D28-4DFC-AA82-A2E62401B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East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8EC95-E837-4DFE-BE72-1886A43A6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Health Science Academies</a:t>
            </a:r>
          </a:p>
        </p:txBody>
      </p:sp>
      <p:pic>
        <p:nvPicPr>
          <p:cNvPr id="7" name="Picture 8" descr="https://lh3.googleusercontent.com/5DGxqSLC-2atZp5Lab9OFXnlfDJFsLDA4A8bWnjKApgKXgsFeBI0E9wGjltR-NsYycqG7F9NTL8cLg4IwifVIJw9CM6s9V16_EUrJIs12D13RR0sl71U5OhzEtyZ9rsvQeXHySuGJQSZHSisjIeKA1-CJi1_6X0LdsrLAAqGskCC8NIhdI7cOwxvHUq3dvRnyd_X9MMkvEoqOJgMk2ekJDhNoeVhM3C1zqgsXudONsDEGnbtrZwuA0-w_BPS3XN4RFICh2imDDPsWIhjImKAEJgB7YSJi768peqYqGJ8lfaM_on15Ckz1bQgwgDzla9ju2lcrLuVTghKcmCmcNFVWDhVjEgCOsotoEOlvfGqPZsGh4nFc3sx13tyX2sOh9XsAx6rTkmDmS9WvK-GGt-v8r_jfgEG5gTTZac2eqDaJTTxz2cErs1DbRzEry6iVqbgomF-vo3tzfeZb_sdSJxYs-X4p7a7zbz6q9EDptGwJ3vcKBStBeD7k3heyOWZbM_hC6m1Pbjbi9mu_4gv5sX6Evp0wYqIoqE9qOC2HmKVuuzGKkb-AIDrGtKl1W5D8kurlZDBFkgBzEjQFahijDcfaHSWQMlaC1EmXEbSFElpMKXBBC-IONTgWO-9idChh9nkCxQpnMOm6x_jgic9tRaowI6GqdPi2pQ4=w698-h930-no">
            <a:extLst>
              <a:ext uri="{FF2B5EF4-FFF2-40B4-BE49-F238E27FC236}">
                <a16:creationId xmlns:a16="http://schemas.microsoft.com/office/drawing/2014/main" id="{D8FF3427-9028-4BEA-AD61-80019D48F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3421" r="3861" b="8257"/>
          <a:stretch/>
        </p:blipFill>
        <p:spPr bwMode="auto">
          <a:xfrm>
            <a:off x="192051" y="1534006"/>
            <a:ext cx="3234730" cy="3977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preview">
            <a:extLst>
              <a:ext uri="{FF2B5EF4-FFF2-40B4-BE49-F238E27FC236}">
                <a16:creationId xmlns:a16="http://schemas.microsoft.com/office/drawing/2014/main" id="{790E1C85-B995-49FB-A55D-BBBD7DF4E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6484" r="13939" b="10628"/>
          <a:stretch/>
        </p:blipFill>
        <p:spPr bwMode="auto">
          <a:xfrm>
            <a:off x="9388368" y="1976051"/>
            <a:ext cx="2611581" cy="28883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5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D329-02CA-48AD-A83B-115CF12E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East High School Health Science Academy is </a:t>
            </a:r>
            <a:r>
              <a:rPr lang="en-US" dirty="0">
                <a:solidFill>
                  <a:srgbClr val="FFFF00"/>
                </a:solidFill>
              </a:rPr>
              <a:t>Cross Curricular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AA04-E67B-43C5-ADC7-DCFA444F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2336872"/>
            <a:ext cx="5184559" cy="428586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Health science is integrated across the entire curriculum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Students learn about health science related information in EVERY class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https://lh3.googleusercontent.com/R4zo8pqJwttREKJu_zzKNOfdtqVdAf30eUeEOzXmCdBWUgEExK7gTQ7SqvhaBchYTByOnWnaN17zfraB1lgRwYipiBJfcJehaRKGts87xqNmUe47dbdedJOZ1CX2T43No026Dthvqsq1093tS6pG7ixHfJ8UNigA4BvJ3_8yzDlJL-NmLUPcG3zSpz5ZK8U9DLLcAhHt7d8bjS_LczzAyXN53gJK1zZGUYNB1qCpaaxcXSXwbWcO51Jf31yK4OiVhdC8VwBlPS9czxY7MvpRCwOF1T0ITaLrlLOMbCVJ5tsCvwh5i5nawKQhbHh2jgnAaZig990oYyyhKwLcPih5hC0qOmevaFiBNRDYB03aH6W0aMHvc7aWzB5ZpALXoHs5bJ42LMugJvVsM1HKARPNpcdsMAOk3pwtSb-m9L4Ki96IvTd6-H56Wv9T9qpbJIi-HMCFW1Ld8sYU1WDEaAWjx8dXZcvvT7-myz-TKj-MReSgVWMYMNhb2LoGXUnFjBq1O8zlPbsxXB6zsnf-KlZxGKoDmzapQERySC-kft818C3RVikWWrs65cuKq2gN0bF3zx0a6eY4ntFTuy7TUXCfB0cZ4mAJt2GsQqBL5hr5svwfzqnxNwc5U-Y0ZwHPtBVRwh6YPObEy4QgxGb24nj_Jvp7y5LPozEp=w959-h720-no">
            <a:extLst>
              <a:ext uri="{FF2B5EF4-FFF2-40B4-BE49-F238E27FC236}">
                <a16:creationId xmlns:a16="http://schemas.microsoft.com/office/drawing/2014/main" id="{28187E84-A36E-445D-9D00-89736575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12" y="2467990"/>
            <a:ext cx="5099213" cy="3823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266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D329-02CA-48AD-A83B-115CF12E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6815603" cy="1080938"/>
          </a:xfrm>
        </p:spPr>
        <p:txBody>
          <a:bodyPr>
            <a:normAutofit fontScale="90000"/>
          </a:bodyPr>
          <a:lstStyle/>
          <a:p>
            <a:r>
              <a:rPr lang="en-US" dirty="0"/>
              <a:t>East High School Health Science Academy </a:t>
            </a:r>
            <a:r>
              <a:rPr lang="en-US" dirty="0">
                <a:solidFill>
                  <a:srgbClr val="FFFF00"/>
                </a:solidFill>
              </a:rPr>
              <a:t>Whole School Book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AA04-E67B-43C5-ADC7-DCFA444F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9" y="2068497"/>
            <a:ext cx="4620020" cy="4554245"/>
          </a:xfrm>
        </p:spPr>
        <p:txBody>
          <a:bodyPr>
            <a:normAutofit/>
          </a:bodyPr>
          <a:lstStyle/>
          <a:p>
            <a:r>
              <a:rPr lang="en-US" sz="3600" dirty="0"/>
              <a:t>A health science related BOOK is read each year by the entire school. </a:t>
            </a:r>
          </a:p>
          <a:p>
            <a:r>
              <a:rPr lang="en-US" sz="3600" dirty="0"/>
              <a:t> Each teacher showcases projects during an an end-of-year fair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8612" name="Picture 4" descr="Image result for the immortal life of henrietta lacks">
            <a:extLst>
              <a:ext uri="{FF2B5EF4-FFF2-40B4-BE49-F238E27FC236}">
                <a16:creationId xmlns:a16="http://schemas.microsoft.com/office/drawing/2014/main" id="{BB3FD9B3-3B6B-4165-9FC2-A5BE3BDE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37" y="2670315"/>
            <a:ext cx="1603160" cy="26195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Image result for black man in a white coat">
            <a:extLst>
              <a:ext uri="{FF2B5EF4-FFF2-40B4-BE49-F238E27FC236}">
                <a16:creationId xmlns:a16="http://schemas.microsoft.com/office/drawing/2014/main" id="{0957D2AD-569A-48DE-A50B-274BD2618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342">
            <a:off x="6146015" y="3718184"/>
            <a:ext cx="1405541" cy="2106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8616" name="Picture 8" descr="Image result for bad blood syph">
            <a:extLst>
              <a:ext uri="{FF2B5EF4-FFF2-40B4-BE49-F238E27FC236}">
                <a16:creationId xmlns:a16="http://schemas.microsoft.com/office/drawing/2014/main" id="{938AA921-D4A8-4587-BAD7-16FE07AA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175" y="3518745"/>
            <a:ext cx="1649673" cy="24869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GV9jhBJWZpozZVIhEcoDLjFyzmnzJzyxGxi3_EJTyVoiedye4LzonEfAWFHh8j5zvNeFr-SQ7nEwd5pF4Dek8vv8laYw94UI89ZJqbfpfRigaISDfxS4Hw30TpYF7s2pRT_urXfy4y3XL7FFuTEAOmbrq2OH7D9pPns9nzqBOKlXeUVqk2JEsIePBiReu3wjoHisRbCZ54Kq_YCQJQlQ7Jhy8QYZ_BLW5ibk4lVhQyG68Gr3SC9oF9-tFI3sOjd72Kvzw1ueCkMc2NkuUMm8UdWyQKvzirhk5dGmSfwOhs8FH8oIoS9C2-x3mfFyqVmI_R826vJDpBW51WC-PDtuAews_Lh21jDk5rVMBehLE-lQRIppfquJnLHus2HWXk5fO0tAmUR_mfKTQkyMNzOxBzr6GSpo-2koyZF3U_KXYDsQo2wntgblKuHf4j5_fz81GYYQkeuFx2ERkTypx80QlYM1oJm2Tfrv6PYH0zoVpZ6KKVmVss3EbMp-6SQ-B_ozhAVo5Nl5tLa6rrNqOxiY8_23UedxehKe46cv3R5jJx-TNhGVScZZ_ZYdB9xlHC15GVko2pzRNdUVIJ4YcJSc76krZ5cQX5CSKnshKN6Uhh5esdX77iVHY-IP1YkkexfV-j1DzcKJPbp87HS5mz7S0sazToBmsBP_=w959-h720-no">
            <a:extLst>
              <a:ext uri="{FF2B5EF4-FFF2-40B4-BE49-F238E27FC236}">
                <a16:creationId xmlns:a16="http://schemas.microsoft.com/office/drawing/2014/main" id="{E36308D5-3859-47FA-A174-2B47CBD7B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/>
          <a:stretch/>
        </p:blipFill>
        <p:spPr bwMode="auto">
          <a:xfrm>
            <a:off x="7779755" y="218349"/>
            <a:ext cx="4181460" cy="2913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hew on this">
            <a:extLst>
              <a:ext uri="{FF2B5EF4-FFF2-40B4-BE49-F238E27FC236}">
                <a16:creationId xmlns:a16="http://schemas.microsoft.com/office/drawing/2014/main" id="{11BB7BA5-B80F-0C45-93C8-047FB73E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900">
            <a:off x="9145674" y="3577744"/>
            <a:ext cx="1449622" cy="216991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15F1374-3A73-A34F-BC00-FB4DC34E4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1970" y="4345619"/>
            <a:ext cx="1435916" cy="219437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462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Image result for osu hospital east">
            <a:extLst>
              <a:ext uri="{FF2B5EF4-FFF2-40B4-BE49-F238E27FC236}">
                <a16:creationId xmlns:a16="http://schemas.microsoft.com/office/drawing/2014/main" id="{DF6361FC-3D28-49E0-A87B-67A76ADF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81" y="2336873"/>
            <a:ext cx="3957592" cy="39575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77D329-02CA-48AD-A83B-115CF12E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East High School Health Science Academy </a:t>
            </a:r>
            <a:r>
              <a:rPr lang="en-US" dirty="0">
                <a:solidFill>
                  <a:srgbClr val="FFFF00"/>
                </a:solidFill>
              </a:rPr>
              <a:t>COMMUNITY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AA04-E67B-43C5-ADC7-DCFA444F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2336873"/>
            <a:ext cx="4793942" cy="2341660"/>
          </a:xfrm>
        </p:spPr>
        <p:txBody>
          <a:bodyPr/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COSI</a:t>
            </a:r>
          </a:p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MLK Library</a:t>
            </a:r>
          </a:p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OSU Hospital East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3730" name="Picture 2" descr="Image result for cosi">
            <a:extLst>
              <a:ext uri="{FF2B5EF4-FFF2-40B4-BE49-F238E27FC236}">
                <a16:creationId xmlns:a16="http://schemas.microsoft.com/office/drawing/2014/main" id="{AEB24D5C-4DCD-40FE-80B6-B1855919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22" y="4315669"/>
            <a:ext cx="3931329" cy="2358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Image result for mlk library columbus">
            <a:extLst>
              <a:ext uri="{FF2B5EF4-FFF2-40B4-BE49-F238E27FC236}">
                <a16:creationId xmlns:a16="http://schemas.microsoft.com/office/drawing/2014/main" id="{F924B6BF-B887-4CFC-808A-E9800DC83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0" b="7535"/>
          <a:stretch/>
        </p:blipFill>
        <p:spPr bwMode="auto">
          <a:xfrm>
            <a:off x="4803308" y="2419527"/>
            <a:ext cx="4508142" cy="2667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9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4EA9-0E26-45C0-9CBD-4171BBEE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East High School Health Science Academy </a:t>
            </a:r>
            <a:r>
              <a:rPr lang="en-US" dirty="0">
                <a:solidFill>
                  <a:srgbClr val="FFFF00"/>
                </a:solidFill>
              </a:rPr>
              <a:t>COMMUNITY PARTNERS - COSI</a:t>
            </a:r>
          </a:p>
        </p:txBody>
      </p:sp>
      <p:pic>
        <p:nvPicPr>
          <p:cNvPr id="26626" name="Picture 2" descr="https://lh3.googleusercontent.com/2RTOH1JQoVMDV5xL0De9r69P3TZUGJmlyMt58L_d8u2982vHfZIaLFAepMpxLMgas171rglaraMKzLFrXf777CHCPSgpcm6AoaFAi-8VaFkTmNAYoxMeqOOuCG4v_dqxVoRxUQYSA9IKZkclDcZVRntBMvar4N3BSxqWFKrxvbjCkehSdbOr9PoPQB2brjJBwOGsOlGhW5pcm9F1QoUfR6UXL8_9B5YCHok43ULej_tuh6u-CcLmKDXDpp-x761_jp127nZ415iMCJaO35DaC30Yo4ssf0iv_JejVZImoKV3X8sNH38k0f2xhgTaldXpUCdwphe9m1k54BJp5GfiMj0JMbwjon_T7_cSQpVhySetnaYc8XIypdXG721UkPm9tDEh0EBMl8m0WQe_J2QVudZxQmZQcgTd9bHVXpyoN77NbDA0NGFksp_1taomVdP2ry7m3Uj2gFITH3wD4BSzKnm1WWpJu_sS6uqqaVWTHYcUGpkPGskt_Rt8C_7hjVAimGVvh0eZiXOJGqyOq-wcjZRPBBMBYX09tenpRQso-2N5b8Qub3CtbSyEvkilS2dc-MvSIC0kRiO0wWgG444iTE5AKrjDOC4Io845yBNNN0m_Sd9PFV5SAXND73e2lbHcOtMAhbi3apmHL4M7NcLKuamvAyalWnoa=w959-h720-no">
            <a:extLst>
              <a:ext uri="{FF2B5EF4-FFF2-40B4-BE49-F238E27FC236}">
                <a16:creationId xmlns:a16="http://schemas.microsoft.com/office/drawing/2014/main" id="{0ECFC7F7-B5E6-4F81-8EFF-2C08E0D07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24667" b="12519"/>
          <a:stretch/>
        </p:blipFill>
        <p:spPr bwMode="auto">
          <a:xfrm>
            <a:off x="5853424" y="3523114"/>
            <a:ext cx="5992214" cy="3276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result for cosi video conferencing">
            <a:extLst>
              <a:ext uri="{FF2B5EF4-FFF2-40B4-BE49-F238E27FC236}">
                <a16:creationId xmlns:a16="http://schemas.microsoft.com/office/drawing/2014/main" id="{64A1FE1A-4407-4766-A035-AB689BA0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2" y="3890169"/>
            <a:ext cx="4006422" cy="2669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Image result for cosi">
            <a:extLst>
              <a:ext uri="{FF2B5EF4-FFF2-40B4-BE49-F238E27FC236}">
                <a16:creationId xmlns:a16="http://schemas.microsoft.com/office/drawing/2014/main" id="{89C91AB8-BCD5-4089-A97E-4E275C60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323" y="781457"/>
            <a:ext cx="2035390" cy="10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A5F652-3FE9-42AD-9CDB-453562E4A1C6}"/>
              </a:ext>
            </a:extLst>
          </p:cNvPr>
          <p:cNvSpPr/>
          <p:nvPr/>
        </p:nvSpPr>
        <p:spPr>
          <a:xfrm>
            <a:off x="124286" y="2080593"/>
            <a:ext cx="11869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Interactive Videoconferences – </a:t>
            </a:r>
            <a:r>
              <a:rPr lang="en-US" sz="3200" dirty="0">
                <a:solidFill>
                  <a:srgbClr val="FFFF00"/>
                </a:solidFill>
              </a:rPr>
              <a:t>Live Kidney Transplant, Autopsy, &amp; Knee Replacement/ Careers in Pharmacy, Genetic Counseling &amp; Forensic Psychology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804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D329-02CA-48AD-A83B-115CF12E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1" y="753228"/>
            <a:ext cx="10143262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East High School Health Science Academy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COMMUNITY PARTNERS - </a:t>
            </a:r>
            <a:r>
              <a:rPr lang="en-US" dirty="0"/>
              <a:t>MLK LIBRARY </a:t>
            </a:r>
            <a:r>
              <a:rPr lang="en-US" dirty="0">
                <a:solidFill>
                  <a:srgbClr val="FFFF00"/>
                </a:solidFill>
              </a:rPr>
              <a:t>– Science Cafe</a:t>
            </a:r>
          </a:p>
        </p:txBody>
      </p:sp>
      <p:pic>
        <p:nvPicPr>
          <p:cNvPr id="6" name="Picture 2" descr="https://lh3.googleusercontent.com/JbZrrtddzdCS9BXWy7DdCPixpD2QE227oLsO0U4jVE1mcIRGHx8O5L5iwBTjd-dbKoTh-dmL64LWCv34MuuH3IDedvmlKDYXSrnzZ3OsGW16qMzh7zyjyAng3gDkPn0ougqS2LWe0eYVZdQLsTDdt4Ec48kcXnCkdWQQrO9f_2iD2U__1SRf-xi-esor-KEm68xsgaKpGuA-P_xQp_G1Wh9eUmTV8VfUnYcvgwO5toAXzLK97mkmAWgBUWBEjDMCyaku4HVKIUi12IsEML5XvlNl3uy4ftEQ5A95riXbnjFRY2GPb5ph_GKAQqTPIdy7rGU2_859PTimRjRha3sJnBMcu_06ru0gtZFTWQFq-93nA0Jrw_zZDGSiWBOJxOwsR_efgF_7WvMrIGVuzjjjSNPuk86nyyy6TL7GoIzt8-N7QG1FD9OHw-pxC-P-EwxPSrfwtm-Mn7x1YQjlXpy8_G2T3t9FJku-l2pJC7vq4UwVicptDUfrsLAmstCIkSJsmTAhlWeEm7jtvCHs01vFV1Fxv2BDbHuL_xPfVvr2o4JI9DD8jsIW2HU6JjRT1hMhdqUgaSPxuEoA9uA266mg5HfY2XQh_NiiY9jSj4xzoq0zjVSpePGWR6PowM668G4V0b7O2Q7iDzj1LavLiTvwzYA4UVDCngea=w959-h720-no">
            <a:extLst>
              <a:ext uri="{FF2B5EF4-FFF2-40B4-BE49-F238E27FC236}">
                <a16:creationId xmlns:a16="http://schemas.microsoft.com/office/drawing/2014/main" id="{5A3029F2-7974-4B68-B091-DBD32E765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6" y="2097031"/>
            <a:ext cx="6142948" cy="46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RFVfL4kwQPKcSMv10vAupFi0hAA3yn07ZJdm9bxj3sIhxGKVcdSYpZqn2b2WZFLadx85AbQqNmmFMcbBQjbhl-NDWgn6Gj2O6xAE2DGwJMcyqnOplyZ8FA6PSr5FVgaj0cjIl4tPHMntGchis2IHP1U6-ESgdUXQdjL7fRjbYQ6byk5lZ3077e6nzq0zLjNgrLFA4Eiv5MWkC8cHspIzWp1TrDA7Y6vK5cODY5ye2YnCSgcIMKKuq8EzX511erx2Gzi50C8fcL2YTcCmeHwm_PzK0yuUwXUIE7R-aI6DzWExDIjYTN5Xq0zKzBVKD5r9-aIfd1sVifCWNpeuF1jfkNJIeFANxr17ZasDgT7yt3h4Ogc0FB8ihBOSMJB2IcbeKyLlZSZg1bV5E341_JuqsxXKPJklkTZGre6OUWnUkmlQfXrR4k8JgCwKA8Ap4KLnOKXDWhNINzdngOZ6Z-M9UIfDFaThLJTKHh5kQPIwnPHlmgxatf6mEnOQdPF-MiRAZWJ9Xf9BauukSZRanRCZAqxfSrfrvLrjcyjH1GSJnbrkK5v9CPGO-Ua3_FAMfrHjznuDJrE7rN0CTseAkeoCpwXXSTtz05s0xLdYbVub55oA33vaj5WdEhed2ZtpboS3en7GnEdNmglW9qo95e2miwkm1j3RgFba=w959-h720-no">
            <a:extLst>
              <a:ext uri="{FF2B5EF4-FFF2-40B4-BE49-F238E27FC236}">
                <a16:creationId xmlns:a16="http://schemas.microsoft.com/office/drawing/2014/main" id="{93FB427F-6559-43E8-98B1-B5A6D2C27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25" y="2171700"/>
            <a:ext cx="5751634" cy="431222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6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CD1E-4D89-4313-853C-88286989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Science Café - Obstetrician</a:t>
            </a:r>
          </a:p>
        </p:txBody>
      </p:sp>
      <p:pic>
        <p:nvPicPr>
          <p:cNvPr id="9218" name="Picture 2" descr="https://lh3.googleusercontent.com/5owvRDr2DH5DJxsxnNRwsCqMqRgTDcNsh_B-uJgqZ2uSYZMTrA8QHdMSTf-bopBwp91A_1iCbpmAs_JPCDqXttRmWpdoFmqod9lmEV0Kisvbl6HL-RYtAOMdY9rKtctDTQ6i2vtrpZtxfp0VEuQhcDL2j3vmnFjRe2_-jPg3PMQ2PWt2juZI0IwbQwYOkaSXk-B8PL09sOUVS4JpSrAgsbI-Mvw9FQYxr1kkkazArp3jQvTbdtG87cjJNz4Et022G58E2SOEb-XdsETVCQUkSfUKpzyw1p8wm-Ueh9UfX4c_pnGGpy57zDXs97vdSyJ5OLOcNsuZ5S4qxFEXa446Sxdq5hsWsOT9vr_JbrjLf_yP86w0fzzeZ-MnsrQIpQKSIK3922f6AlHyGUbUE3qfrN5WDuAvB51leJgGcEzZj8rDJOyHKkNfzBc7c1-ugGfD7iynDPxkvyroyXpMkjkQ6QWamxwx1szRDeLjV--DQzOZnBkJSiuLJkrTMQtLFeUCUsjLVJU4igpwLRKo8v8vGdmSptYXlBrZPKXUh9iPusTVvukBup_UTPJLK4woHApacXP8G4_hmEvZSd_AAVsywekoWJAR1f3QpYiIrpXU9qFviwZd9Yg7oOBP9IaaivrJTRvkjbVW1oGsBoazJ6Pxj7nsD4Zep06K=w959-h720-no">
            <a:extLst>
              <a:ext uri="{FF2B5EF4-FFF2-40B4-BE49-F238E27FC236}">
                <a16:creationId xmlns:a16="http://schemas.microsoft.com/office/drawing/2014/main" id="{36EFE203-93E5-4B1A-8231-4D142E228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7"/>
          <a:stretch/>
        </p:blipFill>
        <p:spPr bwMode="auto">
          <a:xfrm>
            <a:off x="1991863" y="2013161"/>
            <a:ext cx="7938335" cy="4844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26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6E28-EFF7-4A50-9905-04C009A8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Café – Physical Therapist</a:t>
            </a:r>
          </a:p>
        </p:txBody>
      </p:sp>
      <p:pic>
        <p:nvPicPr>
          <p:cNvPr id="5" name="Picture 2" descr="https://lh3.googleusercontent.com/MTFI2Gzn_QJL6X14I4ALALdl2se8ES4k2PxpXDoM_S4ZYLTDMfyIF__BK98YL-RMD60YGeeKX0RYiKSeQnb_Aicx77FnxnaBXkfQ6F0DAamV4F1-_NmGtNtwtJAQ2K-NSmRcME86Vgf1PmmtYX5ZRTBgKLfBtgaBfBsnw4MRl9LyL3NXYqYL_QjFReoBuZexNZIGMmvPp6A1phwYdRENlUS2y4xYZZBKUffor8uwBDqIkH4d1Lv0LZnMIdZ7eekxob26tU3D_CpprlpicUEA71QvGM3bQD7AT7SsKmyuME48R-v_vFcWuECXDvmyi7R1Ob-_Ptg0dbG21iruoJn4o-3DitKqITKG8lITpZLMLrWhhXenrMlzq_XO2Ekr-YJlJIWVVfA41QYkvvMg1p5xxGjRq3rq_axoH47b_pkUpcdGTJ9bUWcyADNVQR6UtQTJ7fb_GHXEIPhK3Mi63Old56Kyntt6MdbxSxxvdt2TfSajD8yczC0OiQC9ZghNhc4amuvVrAw0iTA0dqUFsfQI08XB4XgBuF0LB1FlFnlyJ6Ouf96cFGsoc_tKcEHrrXEmHp-0AfI2QVRhEYWSTclJuRa8FWMXGzf3eHMb6HT8Du7HY6bUIkAqiMC966ebe8krflVrurRBNHPsTJFUPuXBKDQy8_MYFckT=w959-h720-no">
            <a:extLst>
              <a:ext uri="{FF2B5EF4-FFF2-40B4-BE49-F238E27FC236}">
                <a16:creationId xmlns:a16="http://schemas.microsoft.com/office/drawing/2014/main" id="{9C38A35B-22D0-451B-A6F0-29D033725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28838" r="9148" b="13217"/>
          <a:stretch/>
        </p:blipFill>
        <p:spPr bwMode="auto">
          <a:xfrm>
            <a:off x="1810771" y="2038799"/>
            <a:ext cx="8250861" cy="44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3.googleusercontent.com/vrTuXg3w4vVcm8V5UroMs_e4T40jQvSoTTdCU9CVEJXc-nvs8P3tRHiq82HXvNOiTJ1jjJJcZ0UvyZSjhdUauqk_sQzTY6rByUppoauJTs8PKYDNA3JtBhuHOzhZ1zCJ4uDYhF9KgjJcG48Fi0Ido7gKH-OqjsL-SPILQZOzjxS4-nAWzv-V-20VmKlCMPy9-akWVOa1jU3g0B3Tuf7Ya3XwtrjV4L9Ep3MJ5olvCDfkLJH7cRQ61etvYVuq8XIPyBYIMskCwv4bJPT8h1KBlCzXy_gqQVDyR53wUeCYcoXLbOjPHfEcGFIw7oE8Ha2zJWoZ9DF7Bg_MNazWsBIa_q2SPRHzOiLnFzZVLJUZKC2dNa-4MMUuFtMgP_pL0fB-JL1WZcz6eEiQb-3Cov0V63chQq0CEyaFl3uLrpCBNhypnhYdq3ynM7R7znkdlDecy_xxD-R1ny5RbWt_kBpFXytBhaKqYXnBoOqkX8o0KvagxNOjtDxG4dhO45XAfV3SfKt4-cIzVE_c1ma1CVgHdjC1tyHxK4MfpGK9hFCViAH3dI4nLspeseh6EVPK6FMIiYDiGSxIFuGgBvj-YkITl-N7uENTr9bnV0JNalMBTN4YU1jg-o8OIeD1BKxK3Bh3reZAKPSnXbEdobSxJdqk1tlrmAS4C_Cs=w698-h930-no">
            <a:extLst>
              <a:ext uri="{FF2B5EF4-FFF2-40B4-BE49-F238E27FC236}">
                <a16:creationId xmlns:a16="http://schemas.microsoft.com/office/drawing/2014/main" id="{33143549-2FA5-4B76-B7D6-7E0BE2221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8" t="9364" r="10831" b="-1184"/>
          <a:stretch/>
        </p:blipFill>
        <p:spPr bwMode="auto">
          <a:xfrm flipH="1">
            <a:off x="365845" y="3801277"/>
            <a:ext cx="2137657" cy="26971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3.googleusercontent.com/3x61ECDgXooWzWAp49NPknFzvAoy0e5ffl6YtcHjYLG-8n6fBR48_OOzXJLICIngRJGzQ9LVWyIHrpJLdmC3akPajDQRTFUKsuT_RLaohxgUxbarwR5X1e3C5zzLX6_Gt-BIM4tNeOkWgyRC_odbZKNllRaRKm4Pb5Wva8JL-o_5KS6j8Q73fMFARjNbpCQ3XShHqn17dn8eP3W23vyBNkIaOKSk_NQFeKI_DV9C1unZp5ey7T7t4o-DhuT1001ME_Zv5DXaBTQuFEtNYWDIwz1ysTqrHWIhr9YnhOFxHQVEZIyeNRT_TRRg_D6AJrF3YfK3ayxHwsLBoT5ooo5PdpbrSem1YBt-DtQ-rvJT5jk6R6h5bf72ECDz7w-ncvuZz94oGQO0KcQbFjjbgtjt8VXMIstFLoxTS3ZMK1Q638HMOEjIR_iLuIRP9rKaKoljnKUFHlQ-spIUVNGRRc3kioYZoZvSFCx5a6nWNEgBY14R91cEGlNj2jpmAWBgs0xGxi-ihbdeIySkEv-qwIgWD-BO4Vqy2Z8Gek1rkeg3gXavgLr6Ac6q2p4wfjz-fkeSWp4_MpqlTEMypRjL6MKacUeMBL4oBkycGsQqv_itmnQNGnuw0WyJeby3WTGNi-fG52Asg8-NTfSK4upU_6zh-AEHsY25r9ch=w698-h930-no">
            <a:extLst>
              <a:ext uri="{FF2B5EF4-FFF2-40B4-BE49-F238E27FC236}">
                <a16:creationId xmlns:a16="http://schemas.microsoft.com/office/drawing/2014/main" id="{A9878726-A16F-4454-80C8-D4B1396E5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006" r="5685"/>
          <a:stretch/>
        </p:blipFill>
        <p:spPr bwMode="auto">
          <a:xfrm>
            <a:off x="9720094" y="3696178"/>
            <a:ext cx="2137656" cy="28469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4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lh3.googleusercontent.com/LYhN-xnqVmRzHoIMHhzB5SYZw6RsGubYsuVQ9umu7pmu-BOnmMTdDN9qMy-7jo_BqAEX5ow_ZXiIQlpHa5ojbMcOGLRlUaQtO76sizD_9XWlZsxR5aPOV5x7oXDWG0kZmeOEjvqJ7XDmD3oo3cy6p6zQ5-Z7HMuLqoEn2lWRhLpsgpsTu8RpCYtVVB6bHi5h2zkx7E5kSG7UQMSE25VXvD8kjhhz6-bUt8VNnylg36FNaQiWkaRnwbg8XWmOP8mdS_Z4mIs2cOSIn3D_v3MMyybb53HI-Z2B5BvSJrYD2yDFCwzHyg9xttVjUZnXk5TdWK8921mBme3xfV1oZql6S3XueKwlDHfbT3j-mSJvoxDgyU9IvG91gSehQZx48dW8i2bH2wdn3RZc2OIytUllWUPEmsxAx32q8nndyN2cNRKi8RGH-97r-jiiGPOYfjyRP0Qf0pKkd4kNEzw7yKUFtQGGRL5FL0vFCW4VxRjcelUyLeH2I2AAQNHM3FbO3YZ__he79IzdZEKD3HSmdnctTSrhl1Kskr8g6nlcmvjgjsbhy4-dxyCxe6WPMnOde28os4kcPMM2UQRjNsjWchNPdspyRdQBlTMfYV7RS_fWN3AQ0SOO_GpiPFUt3TliCPXyie32kiSzYPuJEuEe69BDTGAwhr6BK3qg=w698-h930-no">
            <a:extLst>
              <a:ext uri="{FF2B5EF4-FFF2-40B4-BE49-F238E27FC236}">
                <a16:creationId xmlns:a16="http://schemas.microsoft.com/office/drawing/2014/main" id="{C00F4283-E959-47FF-BFE8-E8014A7B5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16958" r="13944" b="3495"/>
          <a:stretch/>
        </p:blipFill>
        <p:spPr bwMode="auto">
          <a:xfrm>
            <a:off x="9736235" y="2216445"/>
            <a:ext cx="2301697" cy="3061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49538E-B502-4C6F-AED0-864C7233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Café – Laboratory Technicians</a:t>
            </a:r>
          </a:p>
        </p:txBody>
      </p:sp>
      <p:pic>
        <p:nvPicPr>
          <p:cNvPr id="61442" name="Picture 2" descr="https://lh3.googleusercontent.com/DIhWOKPufoCaNDcrWtuFAMs9KHq2Tg65KA9V1Vwd3AsC3BJG9sYQ2_I1peIqjUdYPlOcLQe0wGHKACGmOXg1PM-LO6RzDBu-LIAS61OriobY1dDyuN4tHLp8m0qtOMQXU1pwQfTqR1gKoq1S6WhxpfODbsXzb1wD-VtvcFJPNZHtZwU2-f9x0cANenBne4t7r6-wE8mMzhedscprIUyFPGvcog6VolakNS0-kd8U1SyN3cPyF4ZXhJp6gg4XclIZ4BFG4_6bFqBDZdfsSLHixty0H-xe3oON9y_F8fOiBqFdRQ_oyhsJNsrB20_uI4ecQdNBFWE_MOw9Vsc3DU4W9gRL_68Rs4B6zxciwbjPZySrpDV29nv0wEiQHyxbY_UfnwwRXA-BqTgerdHLCfOshYvwWwKdLteeH7lk86Xvb5veIlTYR7B6dCAu0oCHzzf3-YE-LqJpWH5-pIkAlS0S5k8R-xu5o-dDJcMkOq8k5kElFus8CDq-yrWLnf9sD1cV0jOq843-nRPa0gwC26xTxgPFSAAbgX4cNVQOTpEi9glGjEN1G8NW2NQY3Nx1jtfC1ZA7phKvKsMBcIl--Fi4MQaESVGKcaCZH_151QMxUqavB1g5_1m9G45vPcKDRt6jP8Dn8JC_CWvT8sFE7FS4E7lgwZRZLJBR=w959-h720-no">
            <a:extLst>
              <a:ext uri="{FF2B5EF4-FFF2-40B4-BE49-F238E27FC236}">
                <a16:creationId xmlns:a16="http://schemas.microsoft.com/office/drawing/2014/main" id="{22E47D45-936D-48AB-9B99-075BDCD25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16491" b="7071"/>
          <a:stretch/>
        </p:blipFill>
        <p:spPr bwMode="auto">
          <a:xfrm>
            <a:off x="2663300" y="2216445"/>
            <a:ext cx="6295424" cy="371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3.googleusercontent.com/PyLrej7ZiOYshKjcCh655MUx7p-FCuREz69mBe_7ZQlNQNHNkoq3kFxzgh3hIXWGApPg9Vh39BMtqI6btI0A2FUpJz42onqj6db0STmKU2VIOGb5ilNffI6237c1xVsgoF2i2eYXrK6ILAgEMVJQLAaIY1HHVUkOzE4je1ZjeO41wMd-DCZqesWkHLjm3ZNoKwt40q89BEz3RZAqXZ7O2PZAe5sfNS27cYzd631Qr2E8s-6fFvcijP7L4VkJCBVyoSj9Qm1KeYC8-0Pn6uaNLO6X4HIybIs8lxhU9rp6ttSRy2CJosa5laQquws8XyE8iOrrcOLpy4N5AOdEJ6ht0Mon6guVVNgXXDI8oBYH5rD3HAQfhGf2xKase6e8QoSsBm7kug64_ND4h1ZF5iLH7hmFjuE1DIVWpKBWWBX4iP7YYPLllJ_lOhTpHxKNHoL1_KGAwuuK9THySSmvaElA3dyAc8wEZPTDsfYzOxXSszSmxII6fiu5-aLTxBZEnb1TcnFnBFToAsnQHFh-0DdOh3dNMVUErWWk8Ufm0iICVYxtV8EYQsyTOr6Mbsigzj1u4SSOFYT0201xx7zZ8vwDpvQFiwl6U1l5IHWtxtciWCbqpq31gQg5L55yb9YHiRbyCcjHfmBhYgNYfHTsCXmSzDQtfT9F6nzL=w698-h930-no">
            <a:extLst>
              <a:ext uri="{FF2B5EF4-FFF2-40B4-BE49-F238E27FC236}">
                <a16:creationId xmlns:a16="http://schemas.microsoft.com/office/drawing/2014/main" id="{7C2E04E6-4E89-46FD-BF43-9D232617E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143" y="4028864"/>
            <a:ext cx="2002039" cy="2667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 descr="https://lh3.googleusercontent.com/o1FyO8eQz0MxDoirIsUu7sGVlQ3D8VmcoxAbIBooEVEnxQDA_SjdxJOhysMTVqW9fqrylfwXWsdeR2CRn6U-l2nJ59DqLj19oTwJYiq5rS42T4xwrSpBk38wjmgfHL9_FWFOsAIt56I3n1y2Yp98Mwd5upVTP5U_DIB2WSAZ2csczR-WIYDBP60jMTAZELwJzb0QVHvwD4DUuOjOWGB7pCxpzIoAd5tDCjyA0zqxDojYl78VpgmXvuOqNZMM5oBExkuHjhq_l20w5WZJ8GxnBL6vvqLWBX0yNM1NIkQAlSO-PSaH4_XKDcFUL66N6SOZLULHBMQVmYLQ98vUjNfpxXEO5ji7k8fVFawB2FKJW6b6ty-DO_0llISDS9oekvA2uRPm77s27YOotDo9XtMr32QH3SOLVFlalOBwQJUqUa207e_QjQaiR54F1J2FIMhoEiwugZOlV3hm_9auc1XNXvYKm5HEGJ1Ckpoa2V1xRQrRxilgqJ2g9HGWJvjyASzU755HUrQhLCs-yN3WK-LMGpK6tnbMMe5OHqEUkGDw3KOxOVr06a9NSIzEJSlluvXjLPEiRg902RbxToRmmDAel26BYAsmprvLt9HwnLjxgcOfLx24Nznj1RAqkuCNAMfrKxfwFstGOQpYXLauSALfhdQr0ekovWN0=w698-h930-no">
            <a:extLst>
              <a:ext uri="{FF2B5EF4-FFF2-40B4-BE49-F238E27FC236}">
                <a16:creationId xmlns:a16="http://schemas.microsoft.com/office/drawing/2014/main" id="{751F4A7B-7A8E-4AED-9CCE-55100474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08" y="3814762"/>
            <a:ext cx="2196065" cy="292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4" descr="https://lh3.googleusercontent.com/aPbkGoZ7goI97tHxO_bI5jdPqVmCZ5ZGW5iDdZ1OH8vv7WK96XpnxMLtX2txrlHOIT10IVtWOGHFJbeUfkBpo4hQ5OIad0uErnIsVXLfgtJT981Jmj7_IV7aLp5vjAG7RfO2e1bruvyNfkXy3tTQCTbOD3EdOmzp2VS0Ng36fUbshsvB2HBcwrXZDj_V3exu8GZJQKTANgu99KUgI4snnyKtX1RTq9akEZjwM0jmI9s6CqZYpeqf4mZyYpgq0TAkEIX19JgU5sXjGkrMF7sN0l09EK8Si8vIWeQbTNIXwHSS85Oq9t6ZRfswLxtBdC8sqtLjckrofxCh42ntyOZF5DmE0b236859b5dCUTDKp0Q5yoeOi_1qQL_Go2j9tl12fSy2XTuU0uH30m5ZTkBQXjr1chHaCrjlb9fltajcQK-25x13O8g0wLH3WcCnCvYXG8kj0YBU6I7swmfhQAnY9Cpy8q-a0aO497RFS17oL_gd-iSGzMs2xqmlXB72yLOUtAi3jgvE4dp5RB7_VFldVX30MxMdXHVgYNBcfgwZXy2swI1YvwecUbyHzIet00CB1rPLMmFc4v2WndHxqwtDw23wKSfekO9-9ZQa8qLLPPpoYFqbtr56kf4wR4q6vDByGHwoX4GgEiyxY0gQV66ax_j3CHvXXgcc=w698-h930-no">
            <a:extLst>
              <a:ext uri="{FF2B5EF4-FFF2-40B4-BE49-F238E27FC236}">
                <a16:creationId xmlns:a16="http://schemas.microsoft.com/office/drawing/2014/main" id="{ABA13150-F4A8-47D1-87B5-E32B2BEE2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8" y="2052950"/>
            <a:ext cx="2065349" cy="275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D329-02CA-48AD-A83B-115CF12E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East High School Health Science Academy </a:t>
            </a:r>
            <a:r>
              <a:rPr lang="en-US" dirty="0">
                <a:solidFill>
                  <a:srgbClr val="FFFF00"/>
                </a:solidFill>
              </a:rPr>
              <a:t>COMMUNITY PARTNERS – OSU Hospital 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AA04-E67B-43C5-ADC7-DCFA444F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8828"/>
            <a:ext cx="7661429" cy="1160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OSU provides mentors, speakers, and CPR certification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lh3.googleusercontent.com/9PdEDoJfXERA4XzUaZibLpWGEYaEwRcsdte6QozicXTKjhWvOtL8FKE5ubx4p6OZRQRRqq43Nto3oNW4IDh5ErezcDnbFLmVyKX4qTzYUl3SMc5bMQe7ZZrY1C00ooXJvdUbfRTnTDuDErT6Mcx2vRLeIyTyqBvg1DmdlwQfvCXePeBCuqKP7r_-XYUGofO-Ab-N0b4iVclhqnNf3FWtyze6e9SmAYn0AxGED305gk5alpjqKWJ7li1SCIB1XgsolrfjH66MRtIC9yEhrue-nCJAiRaRk7N2EigXcDrDh7LUscb8pAemcYPrV70OtSXr4nIz1fv2pJZloOxty6e339g70PMINnNLvAXphvpZ_20jjrhoMhevqlR1smzJfFHCjLmEt_fPw2PwlGe0-JXUWV6qEU74POQ4KHnjJOzJ68gffNVRSq8w4Z7mVwkr8TZgbGtvskF0BTh0Iu1dCwtxd2vp_fomY16GJLfFS4n_0ylt7jrr9SkT56vcw0SlXHH8mrodMCoruchZKn1pN23ZD3vu29Lv1RVnv8KSHeR3TRPmV_MKUxElQRvKLHpVcm9n_B0rNVWRi4eXn3_aHEdnWUT-GMPl2G-oP9udkykbPsSwctdZkO4j8ApJ_VwnULHIAf694JVyhVcE0f_zyDN_NHsvSes4lThH=w698-h930-no">
            <a:extLst>
              <a:ext uri="{FF2B5EF4-FFF2-40B4-BE49-F238E27FC236}">
                <a16:creationId xmlns:a16="http://schemas.microsoft.com/office/drawing/2014/main" id="{73653D69-97A6-43A5-99CC-F1B1A7CE2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13333" r="9579" b="15469"/>
          <a:stretch/>
        </p:blipFill>
        <p:spPr bwMode="auto">
          <a:xfrm>
            <a:off x="7871553" y="2287590"/>
            <a:ext cx="3959441" cy="42783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3.googleusercontent.com/CFW1l9sgiJbAvO98VThMCGuUYC9ijC7hg1qTcwir25YrP-LFlOR3cXKXPj5TsgNPiOT_mqgvdpvBmA-OGXYs2tEQ8DGPSu8bbEghOmte8lqx36jP-gkk68BMSLK59gsSYcU4Uc5rcnu4qE6CHbbP20X3n33lZcQK3h9UxVxvivHXtdbbnEwUU8DykcXa4gfy5-eGIeJMeuGsmobDORmERojrZBbUSbezDTUGdhf1PHqHKaFALcHm9I1oktjRSJf9qa1MIMPqzZH0CtTGysLvVeU-bBLvJsFxZG_ayysyck6j5Qp9QDlx2CUz9Vt4nxxeNPJpB3UNekLn6mt6xORYAzwMq0oio6TnOGBPgm7uO4AmvWnbFDrXpu8xejneM0qeewx5DgLKIydqZKWunq95OLM1Il_murLhUUEudKGxTEu7BL5_M0MBg3ntykOtrNHncfjpBnOFgJjlcsiBvkKuWQ84yCltQk2nxZuLzFuYTOk3b5XRfQ5fw4ii89klKgcF1QnzQDg0t4u7vXApU06iTq0O9JwEFyFxwHI5-g0nvKHikcwvn4L8BojpIiODVh3a5SZSjCs5sy9fEOCUbyMcagFjtu5HMFgFFjuDXslQLZx5elA6gt13PMXc_dljcyNh06P0rQelbbVehdMIXrUlAY19nzsbklkG=w698-h930-no">
            <a:extLst>
              <a:ext uri="{FF2B5EF4-FFF2-40B4-BE49-F238E27FC236}">
                <a16:creationId xmlns:a16="http://schemas.microsoft.com/office/drawing/2014/main" id="{1201740B-E326-4CCD-AF09-3FA8B684C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6224" r="32378" b="7433"/>
          <a:stretch/>
        </p:blipFill>
        <p:spPr bwMode="auto">
          <a:xfrm>
            <a:off x="317002" y="3309757"/>
            <a:ext cx="1639532" cy="339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mwJgxtQpcOfKNPNXM-8Hga7ISscpIH1sPCzSacc4hT-m4AR3fZBuFxdtKE1qQGyhcuhP7PrJjOgfK-76Po3MDratZmHLIz0at9t9o6Dx-6ZoJAToQZn18BIqQkkXACY-dpYHV9EHf8gKDJMoHYk9KlBkqe7Oh0Xa2QYXDFfv7tXc2V6anDcdVLnZl0KHqUhBtuf9wBTy4J7YO04CFm1AcJo954vsE3B18q_-s3abOBxzPkj29_alZpLe_Wbv5z2L2KRB9vk-qHPmFvGm0HoWmKGDx-k3bwllmmccDJjbL610wDYpHl_hJJCwM4vSBcI8wbeuSjCX3Gl_vSTbArtYqTcJ7dtfZrLnl6XYt-jKLxPJ9DGOCK96AzquS8x0e_RPR7OScuqFgZoCG3dq-av6L_b2TwrFE4FWCKxBfMNU48GxgcO1fSAr0Bv09PiVYr648DMbMRo_Y27NG7lbgGnfqY6rVBQXiV_PKCUW-4tNkIlmKaMbcj9vG29NGd69hdQ5hTRtx1yYZRZiA2rOFC1QpfXkbL8cqHj62kWA1ePwzCBZdTZeqTpGjTsOBmtoo9JlgTVKAdKfrDwXxmVPW2mUboSV_QKoZBR8py_JNKdmHn39_LHxDFE1RHoMsVX-eO3Aebikda9Wv4xI_0f2Lq7HnB7Qh56wOYuO=w959-h720-no">
            <a:extLst>
              <a:ext uri="{FF2B5EF4-FFF2-40B4-BE49-F238E27FC236}">
                <a16:creationId xmlns:a16="http://schemas.microsoft.com/office/drawing/2014/main" id="{E5E347EA-2922-4B07-9B36-1C38707E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16" y="3224492"/>
            <a:ext cx="4643531" cy="3481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h3.googleusercontent.com/blb2Q2v46LAundI4yY4bdxHyAUqfsPqX6hcwNTiuSp13aThwgONZzYisehib2PFqW8YD7-iMAo4fyjCct-3NYyBsQreyUBprHTzNL1Ak8wyq8unInNI5w-PgSvVwnPh3EIycRMi8380MR3B78AOi-wthqbX274AA4BXkRGItd9VvCQlOY1yR9yxw9jSdpOid-pD34q9-qsY5Qeq_gGGqEdnQONJiiS5VRQEGgBxnAcvsu8TZTFbwx9Z3e2nPK1VhsFk7cRGM-sY7NwtrJ6sAMMFeUXMVU85Csx35986Z_ZbOi6QE89yeU2h9FRpKFdvao_ZJQUVWuIOjfQOmQP80Cikj7dRoFKNlFLcITOGcLgJarU9oLjLgSK4ZtjRgwaN9wvGdKI31WzDig_z2aMIPsrNrAmCRDf4L3zdbRXvTsAqoU5MJPqlLMrse7Ts6518qju_A2bJ7DCM5AWtG-5vOqHtw7_lNrfALH9tQ5rmJlqapABFpcO9l5nXsxPdn3EWvnCeqrKz8VU-nZGxvbJ9E8hOIY8YvuNMYD2HQYaWsT0ddy2eVD6eTfIK58Due8gqaBbT23JOsvRCfFPFO40ThWjtjha7zKWFtQ03JJl7wb0qZ8hdqGz1CtYspY9nfMcAd2Axo-TV1osfo-0Q6FyxvjaEIyff5b3dz=w698-h930-no">
            <a:extLst>
              <a:ext uri="{FF2B5EF4-FFF2-40B4-BE49-F238E27FC236}">
                <a16:creationId xmlns:a16="http://schemas.microsoft.com/office/drawing/2014/main" id="{4540A7D6-4CE6-4C5D-B46D-73DF85AD5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13467" r="21303" b="9836"/>
          <a:stretch/>
        </p:blipFill>
        <p:spPr bwMode="auto">
          <a:xfrm>
            <a:off x="11051250" y="738934"/>
            <a:ext cx="779744" cy="115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5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D329-02CA-48AD-A83B-115CF12E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High School Health Science Academy </a:t>
            </a:r>
            <a:r>
              <a:rPr lang="en-US" dirty="0">
                <a:solidFill>
                  <a:srgbClr val="FFFF00"/>
                </a:solidFill>
              </a:rPr>
              <a:t>BIOMEDICAL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AA04-E67B-43C5-ADC7-DCFA444F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2336872"/>
            <a:ext cx="11807301" cy="4285869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9DD974-75D8-4382-9AF1-AE7455E997AC}"/>
              </a:ext>
            </a:extLst>
          </p:cNvPr>
          <p:cNvSpPr/>
          <p:nvPr/>
        </p:nvSpPr>
        <p:spPr>
          <a:xfrm>
            <a:off x="159797" y="2193645"/>
            <a:ext cx="1013438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There are 4 classes offered</a:t>
            </a:r>
          </a:p>
          <a:p>
            <a:pPr lvl="1"/>
            <a:r>
              <a:rPr lang="en-US" sz="2800" dirty="0"/>
              <a:t>1. Health Science Foundations</a:t>
            </a:r>
          </a:p>
          <a:p>
            <a:pPr lvl="1"/>
            <a:r>
              <a:rPr lang="en-US" sz="2800" dirty="0"/>
              <a:t>2. Principles of Biomedical Science</a:t>
            </a:r>
          </a:p>
          <a:p>
            <a:pPr lvl="1"/>
            <a:r>
              <a:rPr lang="en-US" sz="2800" dirty="0"/>
              <a:t>3. Human Body Systems</a:t>
            </a:r>
          </a:p>
          <a:p>
            <a:pPr lvl="1"/>
            <a:r>
              <a:rPr lang="en-US" sz="2800" dirty="0"/>
              <a:t>4. Medical Interventions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Students start with Health Science Foundations during freshman year, and end with Medical Interventions senior year, but we are flexible… if you want to join the program, we will find a way to fit you in!</a:t>
            </a:r>
          </a:p>
        </p:txBody>
      </p:sp>
      <p:pic>
        <p:nvPicPr>
          <p:cNvPr id="6" name="Picture 4" descr="https://lh3.googleusercontent.com/CGFBovuJV1A6BepxEd_83M57WyhhqrxdwFdWUtFLw9TasmmT4AU27Q1j1V0OVstrNqzOpOp6UqNNQkt5Ph00hyMhqcmb-6GKk8yTTaqgozGP-stBu_z1qbWdjKSSO7FRe6vZ2xqyw2fTpOpj_mIMWZoTLGIDmcGMvFewy_S47pO4sgJAMAyIZaViXsiEl1B0KrNtJ_2ahPxZlabV9cUDfm-DdVkHy9m8fxOOaoT90zoD16DhhQitaXF_dzV6XxRPYABEmHMcpU1jg_nNaORfqZviWcfnsCh_DCedC0aubdDnQN8U9jiJlkOCtlx6JS0eTyDzA-ztg3Xf4-ciMnrSrea2nLwf4agBWyfJIAObzB7oNu_ijHCNLdp_l6ggnjq8oVqmnyvnWetOsy8Fc9XHkdnqkBQ_h-Fy2bIPvOkmd1uLXUVFF-il7HRGe1168TJ72O5cOyGJqcpjzEjbkov-YHR6TLN4POyn2rtSC6UA-DowtjDt95XRkuLsHpu4BqSJsvBMvRvJ3rpbRaMo2ygxlJAYkSwBrZ0ZT-pVOmLkt460n0m5eden80F_y7DeeDcVGQVEA02UXK4w7ihNsLN4IzSdHAELQ2hIdrCXh0AvqW9zgYZpR0bX9YbN9hlOT60_irQeCnJiVVGQYZaKkO9yNSgjpk5x5uz7=w698-h930-no">
            <a:extLst>
              <a:ext uri="{FF2B5EF4-FFF2-40B4-BE49-F238E27FC236}">
                <a16:creationId xmlns:a16="http://schemas.microsoft.com/office/drawing/2014/main" id="{0C68B2E7-8E89-4C5A-BE30-855F5681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92" y="1537119"/>
            <a:ext cx="2341819" cy="3120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lh3.googleusercontent.com/bDdnF9xeDUMYQvaZZhmqjUiQd8xMVWDVYH2rho0hhI07qqfO0mxI6gqbQaDH-8qKQuJ25A00U7nnCqFHJLrb_ho7UZVy4-_lXJlir37gsiyJ1PhoJxi3UEgNcJZZPJFNJWx8Uc9YJDWg4872KzXY9ELTYvSrEp5C9Gcoik7dOYtHW2tqPhIzQMw8wNRO0DcC-xGuCKeuUP5r-qXEW4neTlUaJh4tKes3Evcjt-1VrP6HFL-vC5OVumkZsLHvpIc8_S41sA9jmFYhwOH0ViMh19b_94hRQiiGKTD97ZvymN54Ydt-p1QlMPS3J_-cMybbZwxoDJe3UNSdwc1N3mRsZ1odmvZHvtrVNJtPYOXTwddxXztxMnStLe3_y_GF_2PYOkbLDkNwsOR9q0rpI5RBpxr4gGHegUhyT8SkMDbGn_q0hMcqqe0IcJMuIJs8zO9GnAVmLnd4f2x38hS7jY2qKER4TgbqoEzhB-dffRqkLnYrXKI8JZt-Sr1fZikZJx3EOsakitfSiLe6tbpyRcJkXRhC5xvCzgEdglkx52vLPYgrHQY7AV68EQD9PIDxAC0Hrr4-tYavJYLAKOIOkCVxFHdnmslTk3MagSIt6YrykZE2Un2sHqmBQY3y_v44CNScdzE7z8S2O68OIxW7GCM60gm3NuKZMALP=w698-h930-no">
            <a:extLst>
              <a:ext uri="{FF2B5EF4-FFF2-40B4-BE49-F238E27FC236}">
                <a16:creationId xmlns:a16="http://schemas.microsoft.com/office/drawing/2014/main" id="{E2BB09B9-88A2-4253-9954-82034E97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272" y="115846"/>
            <a:ext cx="2341820" cy="31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lh3.googleusercontent.com/ImhQ5BKDKsDAMy-lP0MdAcsL-TbWKJvRLuByer-Jhkd4-9k2nU0w_59F8hEt9_O7B4eO8k_1n4mXgw0W7sh5iaT7SEgtBQN41BUFjmoyZPAGpZ9qZhL-ptr1AKBTmgMN6-1L52RVwFJrBU4F64nwCSpFOFrK7uVBA1J5m5hJhvnTLaGOAV2UND6gC9e6zIENWxgYJPc2FLj8NYuYVmxbWCCfe5ZeCbYPBVGMQywOnXK62fQ1_wjhUiGVX7hGe1YWCdkY4OX3QRyh4PjAZdqVy4Z4yl-ggeu7zTfSaAMdmud6ffTT4YEvEockjQ9AbGDLbqshiAM6uxEBQ9e5vJ_qv2T671vhlcEEVrqQG1LDi6O2j9R1r-NMZJ68zEEDWKUWbciOnSFRyoV0LhAfhm1WcxAUl73jqsg9HiftLJJNZW3XpsrJtkStG_2kc2lxYMFd6Vfu0J9HNZ_A-8vjpsRuSVt1Jd453ICqOSvPpVb3OwbPhc3vyVXAI13d-B4_vIRmJqZyNk69NkhNeOING_hs6KCbvPXzd6ySYj5WKTtpS1db0da6siEB-AVBR3OXvBp0Z1q5N5tPcFGMGjVUbLPsbcNWIRgfHCoBkjqE9YQ0FFZBs3RSR7wKsAdYY_DDNsziK_D-IKboIgP7BDhKsdeb3j6gRL5HztgD=w959-h720-no">
            <a:extLst>
              <a:ext uri="{FF2B5EF4-FFF2-40B4-BE49-F238E27FC236}">
                <a16:creationId xmlns:a16="http://schemas.microsoft.com/office/drawing/2014/main" id="{6D329953-9F97-4B38-9028-AF7CCBF6F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0" t="24662" r="31652"/>
          <a:stretch/>
        </p:blipFill>
        <p:spPr bwMode="auto">
          <a:xfrm>
            <a:off x="9897448" y="3429000"/>
            <a:ext cx="2150644" cy="2700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D329-02CA-48AD-A83B-115CF12E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Goals of the East High School Health Science Academy?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AA04-E67B-43C5-ADC7-DCFA444F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2336872"/>
            <a:ext cx="11807301" cy="42858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Increase academic performance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Create early college coursework, internships, and career exploration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Increase the number of students seeking advanced study in health science academic fields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Provide direct links between students and health science related jobs, college programs, and other certification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6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38CC-1E35-426D-91B1-A23AC9A6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Science Career Connections Club</a:t>
            </a:r>
            <a:br>
              <a:rPr lang="en-US" dirty="0"/>
            </a:br>
            <a:r>
              <a:rPr lang="en-US" sz="3200" dirty="0">
                <a:solidFill>
                  <a:srgbClr val="FFFF00"/>
                </a:solidFill>
              </a:rPr>
              <a:t>Mentoring, Community Service, Career Exploration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4818" name="Picture 2" descr="https://lh3.googleusercontent.com/ksrVwAuN1ddtqGQVX-ZsBvCaE3IJCztneA8AgkPlLdl82WTHLqXoaMwzYIFaAEa3IlCmA2uaetRQE4eKBChwMrXZHHJFU8DICKNEOTvV64D7ghuxFVswA4lFS8Kv9QooL52_LbOj2Is2L4pF4XQq4ZLUZEZN2-bhKCKDDEMwD_NkUCG170gAygH6m9EUjaEnfA8c453X7rNdaBrGj7N1XvZ-55mmoK613vHwDKS0VpHJZVmloCFBqaUTOQPQY9k6T4XbqcY-gcDJs576ayGnXy9AgOcwe3sv167ZGAqolPwEPlR9fa1RPOywruonn0cciUK5-Nzm2LmhVllZJSx1yLTfC5hjhlAq-nm8JPMbYd2gj1K364KiyMqYMvB0rSQYKQzXyKjwblfI_kiw_gcoKIHYA4Umy9uZN7IRgc3_A4_vGgKKh10tcLbYryeb6QpK1pNRetFXOqQswzMrCQVVtVPOKYHOOCGQ881hh8MtRBpoIhZpa-cNq7KlssBL2OfnwfkmkKWKCe3qPAbYS7mvqLpbyC5qPZ1FI8NGqRzADRdBeK0Xo74MdiNc64ORt6OpNeU6dwH33eQk3Q2FFdRXuuRUTsUXaI_1DU4DI3lPKiiomVMqApBPI065kL37F4eAqypG3JZM7w2D1h4Su2TMjGLFfpzlWz7C=w698-h930-no">
            <a:extLst>
              <a:ext uri="{FF2B5EF4-FFF2-40B4-BE49-F238E27FC236}">
                <a16:creationId xmlns:a16="http://schemas.microsoft.com/office/drawing/2014/main" id="{6CE087A0-9543-40E9-89D7-67D247686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10056" r="10664" b="2374"/>
          <a:stretch/>
        </p:blipFill>
        <p:spPr bwMode="auto">
          <a:xfrm>
            <a:off x="7720783" y="1399867"/>
            <a:ext cx="3645025" cy="53637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https://lh3.googleusercontent.com/4ptzQU_tGvIGM_qU2X0U96iarFm8FucT0dnfTpfdu2_CvTD0MBJdQgKDZoFqbRvhIy0f5dPOxIyICMJ5IYbaxEYDKgM91lojerbrGVtUrDuv7rORFSiAY-Q2Mg1MHNQdrYc733-8_5_THGDy93KK85pHbY-YBBXjABTnEYchrGtw1p4r-voDyxdGOTkuIwWfxvbwtiagusnvnSNe4IhXmXFBGr-dqTZbXIVhsgicxMX6TU06JDvCqlV3DV4dBZhyUGxAu4iOcmoP2Z87JC4tJdQyfxppfmZxxoYlQhGoyWNnroPZTGKZ5eIy9DVa9YmYMMTkmFknzuUmsA8GehGumS3JdJjom2oEHogd94GuueDoEtCCyKP4cFmQSnkG-KG15qwroGPJzjazykKM1MBwjy--5m4cD_iOrqtaHlbc-yyjF0dVeNplg-n588Ac_blfOpaY7SBhzdjsRWAmllqwkyXrZT8ikRbzw_NA14jgTmkM69qtfbO4Ln-v8ZVuVmLQZkLvYh85wqQAhkOl7YqSFeUMKvE9tQyDmItwvjRHImVFyIeCdpf_I1c0Oq7Lr0wdFgmiPBuk3EzmSSSCZ_8cI0V1jO4_guzyMjgEYx4TjT3z58-6lNsUHYi3cpSr-J-aERSOZG3Vfor57svCAlsBdcwnWc3e85_V=w698-h930-no">
            <a:extLst>
              <a:ext uri="{FF2B5EF4-FFF2-40B4-BE49-F238E27FC236}">
                <a16:creationId xmlns:a16="http://schemas.microsoft.com/office/drawing/2014/main" id="{9389670F-B380-48ED-9ADC-B6BEDF30E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17874" r="9551" b="42126"/>
          <a:stretch/>
        </p:blipFill>
        <p:spPr bwMode="auto">
          <a:xfrm>
            <a:off x="3981572" y="2896280"/>
            <a:ext cx="3598542" cy="2370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W840Sgy75rgqv1do7-GVoBk4NeLHr6rbyr247u3W4vnjbIECMv52wVhOteojgdC59x-HAHOI12VirlK90Vj9nbrK40Nu-84QczTrYtzHegYDFcnEmBFvnu8821qvOr38qZK84wtLuMta35NQgP8ZQT94Cek5K_qyg6D0apufOC9dPg5OAgUBYBE214iksG2sGbolTWpmPTa2yphcwmGtxyZXbVGYO7vNV71knD6JfLKiMcJ9boRHURxhECdYMONTdoj7QAM2mxY4_gXOBtg-PSOd1PY1KU8EjDM7lnLatbbpd0nG9I_rfI9j0eKiMwk7C3Z8JUoKqgCmn3GA65AMdCtmhThPceZD0xcjKNJ1eNsE8oxR5viMMH-fa7GXHYGrhlVdZXh61Q9cTrHx0IkNX_wJNIsy8Uo42FNUy48Qm7PoJ3IkVvMzFUX-NoMohKm-P1vVvwQMfQHaUc6Z5mhly6ttIZJwsuLYgvk7Yw5YI11N7RWjfmPMsx9QQQXlnYqselMKi-EygZqFld63Nq36u-YgbX5ITy8dZqHsYFCqHg9hMSNIftWI2r_Yho8ZjE7xreOha00xrRq7BoTSyw2O1TqIViTFxSHRRfLs8L5yCwQ8twqKU4Bv2qAevgS7tNexc1nAQZFJ4SuzZWr3oztfgiRpt-OEvl5e=w698-h930-no">
            <a:extLst>
              <a:ext uri="{FF2B5EF4-FFF2-40B4-BE49-F238E27FC236}">
                <a16:creationId xmlns:a16="http://schemas.microsoft.com/office/drawing/2014/main" id="{5CEB8348-7025-426C-A9F5-E6577B85C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9029" r="12004" b="5502"/>
          <a:stretch/>
        </p:blipFill>
        <p:spPr bwMode="auto">
          <a:xfrm>
            <a:off x="195878" y="2039061"/>
            <a:ext cx="3645025" cy="46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0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1953-4CBA-4A2B-832A-3135C1BB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in Health Sciences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12845"/>
          <a:stretch/>
        </p:blipFill>
        <p:spPr>
          <a:xfrm>
            <a:off x="865212" y="2113808"/>
            <a:ext cx="9755603" cy="46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1953-4CBA-4A2B-832A-3135C1BB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753228"/>
            <a:ext cx="10126231" cy="1080938"/>
          </a:xfrm>
        </p:spPr>
        <p:txBody>
          <a:bodyPr>
            <a:normAutofit/>
          </a:bodyPr>
          <a:lstStyle/>
          <a:p>
            <a:r>
              <a:rPr lang="en-US" sz="3200" dirty="0"/>
              <a:t>Why should YOU care about health science careers?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5EAA61-B4C4-43CE-9238-216EBE2E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2336872"/>
            <a:ext cx="11807301" cy="4285869"/>
          </a:xfrm>
        </p:spPr>
        <p:txBody>
          <a:bodyPr/>
          <a:lstStyle/>
          <a:p>
            <a:r>
              <a:rPr lang="en-US" sz="4000" dirty="0"/>
              <a:t>One of the fastest growing job fields</a:t>
            </a:r>
          </a:p>
          <a:p>
            <a:r>
              <a:rPr lang="en-US" sz="3600" dirty="0"/>
              <a:t>There are over 14 million people employed in health care</a:t>
            </a:r>
          </a:p>
          <a:p>
            <a:r>
              <a:rPr lang="en-US" sz="3600" dirty="0"/>
              <a:t>There is an expected shortage of 18 million health workers by 2030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D329-02CA-48AD-A83B-115CF12E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East High School a Health Science Academy?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AA04-E67B-43C5-ADC7-DCFA444F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2336872"/>
            <a:ext cx="11807301" cy="428586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EVERY STUDENT IS A MEMBER -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Every student attending East HS is considered to be a part of the Health Science Academy.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CROSS CURRICULAR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COMMUNITY PARTNERS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BIOMEDICAL CLASSES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CAREER CONNECTIONS CLUB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ANNUAL WHOLE SCHOOL BOOK STUDY</a:t>
            </a:r>
          </a:p>
          <a:p>
            <a:pPr marL="0" indent="0">
              <a:buNone/>
            </a:pP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https://lh3.googleusercontent.com/8wXkT-Wr9zqcsf96CJnjjeDFWi4dRrrxM3aObZQTpLlc-icCy0pnrTOxKOIsW8_IokOL7tqpT5wcpQHE96ap9ngP_VM0jSahw97BW8aCr0hi5xOoFcGusAekMtVz_eVCtXlQexwVWtrosJQhCtdhlYgR6Eewsc9vocIMrlKSmlltuVN4heA4Aubq9WJbyXSg_URaxhDzFcnloEeisSDm4HwUjYzyDlXmRyCM8Bn9qfdH60rbzWV77gLLjrszljqH3D4IqibJrJVsPWeSyOnI0bfbOaZsyrIA9yjoEimmqL3jRmFHFA_OvcdYrLV-ivIgbmjbIEtVa9k1jwZNTXGGBfK9_BlzAxXtAmscTtdbJWgdUkQ-uFNZIBdgNuYZTNB6wsYlXqGZkusSOLx8d3ixB1rtunh7PiFiIpwB9TTOWyp4X57m9uBnsJ9CzqIcoxSJ1N7XrqEzcRzjyBRLwEO2mOSYtqgcZNjnJUCf30BxhehBmJ1T5AClthG1eTe-q_9jqJpoGUS1BSwZQmTWs1QSlNasEIw4VZHMohsRefA_oaC-l33nNv8Dt9HRxzwI8fIUuC3WEX9XP1fGAlFJ0Aa5YyLdPuWKgOYU6K6BwHWYknyw-QD-ME195gbxeB5U2Kf6_92lSD86kvlVQ7xXpuwC0wJp0bMvl_dd=w698-h930-no">
            <a:extLst>
              <a:ext uri="{FF2B5EF4-FFF2-40B4-BE49-F238E27FC236}">
                <a16:creationId xmlns:a16="http://schemas.microsoft.com/office/drawing/2014/main" id="{489E16EB-BFDD-48EA-BFB0-B5CF0F4B9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20631" r="-3188" b="20194"/>
          <a:stretch/>
        </p:blipFill>
        <p:spPr bwMode="auto">
          <a:xfrm>
            <a:off x="8911586" y="3349568"/>
            <a:ext cx="2765191" cy="226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002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998F-A74B-4AC1-872A-87E792DA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East HS Student is a member of the Health Science Academy - </a:t>
            </a:r>
            <a:r>
              <a:rPr lang="en-US" dirty="0">
                <a:solidFill>
                  <a:srgbClr val="FFFF00"/>
                </a:solidFill>
              </a:rPr>
              <a:t>Homecoming Parade</a:t>
            </a:r>
          </a:p>
        </p:txBody>
      </p:sp>
      <p:pic>
        <p:nvPicPr>
          <p:cNvPr id="4" name="Picture 6" descr="https://lh3.googleusercontent.com/SFYqejin0xmsUF3Uei5bJMwLbmrZzSVr49fBVciuly54y8YxCWE1Y1rd4BDsjI7AnD2ykXYFK_uIMfwwW99W3LZu38eoFrQT7qyKfM13xCQmz98DVeTX25lKWJPkfbyeWePJFWK3q0mXyh_2KjgWBbVhx9sZNN6q1vJmDC8iJpMPVUKV-a_0geagjBbNtgvzmv2fMyafNQuqnMhA9FIvLSvFPFZRv7Gmu_rxmKxhy7jnmO0Oa5iH2ZfmesTB7GGqwcduA3L7B4Uv2st-8moyz4yHVLSf6aoK31KgDt7GJlvsu9X6u6d_xO4Ue9l1qBpQN-AvutiyTzDmPU8ZQETLgmh1y5s4GFh01CC3UFOKoKQsFPe4mXzA9_8VXLIbZ1zgMESb7oxkMfCdNFfu19J2zPjwKsZvrRVLlc_lgDjgTl-VhY80GlehZGYeamCoFjbCI0A52IUBzxUCKGKRGLDMqhx88VdWcZGhQ7IS3mrNgr0on7-KHaVh3JQ_4obNjlvPM4NibNdPEK9JP4H2wIYr39UM6RAoMRUC8zigb9IfLJlv-KTPs0XF_nhAIPNNEeb4Lsw2pDyoOAZ83r4wSl7B2dEbHfwloIdYHzcCUipPsbqDw6E3EgKyiDXdp4HUA8Wmhhb5n_Pjow-vDeZ-Ss3gxk2UEnjOYv7h=w959-h720-no">
            <a:extLst>
              <a:ext uri="{FF2B5EF4-FFF2-40B4-BE49-F238E27FC236}">
                <a16:creationId xmlns:a16="http://schemas.microsoft.com/office/drawing/2014/main" id="{B063AB34-2ABB-476D-9F5A-7C1608419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10192" r="17212" b="27111"/>
          <a:stretch/>
        </p:blipFill>
        <p:spPr bwMode="auto">
          <a:xfrm>
            <a:off x="2415019" y="2237204"/>
            <a:ext cx="6796124" cy="4620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115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573C-83EF-4509-B431-2804FA03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East HS Student is a member of the Health Science Academy - </a:t>
            </a:r>
            <a:r>
              <a:rPr lang="en-US" dirty="0">
                <a:solidFill>
                  <a:srgbClr val="FFFF00"/>
                </a:solidFill>
              </a:rPr>
              <a:t>Children’s Day</a:t>
            </a:r>
          </a:p>
        </p:txBody>
      </p:sp>
      <p:pic>
        <p:nvPicPr>
          <p:cNvPr id="63490" name="Picture 2" descr="https://lh3.googleusercontent.com/NB6XzVSguSWhLHhQbZGSpLAfG5LcBJ3JFjDEt1xZvv9x6jIU9gGgBGShOd3ImwigTRk9F30RUJg59mg1m-qmWteXkT2y9N-TJIynOmhHgPV3m-xVUy-DeIX2zUMxicF8MksL3cc78lfAbNYUwo4Y03gyVwn7HhojOJa0wNExYeedTBYNF039dcgNhW4MgfsEzzUeMkJxqvTNtzQiKxjKD895FJlFuWjiwUwxYqpkhpl7BjsKVwc-ECQ7Gm0AmukpuXOskVaTIWUGQ5E9rEFjox-IaqZpX6xTRgm2tg8mSdibbdBXEuiyCNitC2lOQXssce-C5tl8yQXSLg0p3IsPGnSvbxQc4DWs-W3CR6mIhNw8IeHg13_fJk8KbwQijm2xAaPWpYcKVtSb883RlcFGhaUKxXkbOlitLl4xvKbxkSwVG_KTGMlfgvkd_JbfGgw_R-ALhh6ITNlL4nlIsOuaTErHgq54OYEQRNl25oytbKHRjxvesH9ecWZD3HSL3uaHvRERbuDkJQIFWJkiGLNknHcVHPyrNM1DHwH6FOp-OQoIVgAqrrkNfDMtNFZ30COGNIoaoejne7rQ23LDozctifvFZ03NzDy_hbGea_itvWxR-l7CF0-SaQX4gEPfbObB4nOlCnxnzERzcq-IyEBsR_IqFraQUKOD=w698-h930-no">
            <a:extLst>
              <a:ext uri="{FF2B5EF4-FFF2-40B4-BE49-F238E27FC236}">
                <a16:creationId xmlns:a16="http://schemas.microsoft.com/office/drawing/2014/main" id="{9C66191F-85BC-4C6C-8B84-F7184D647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11804" r="12292" b="2769"/>
          <a:stretch/>
        </p:blipFill>
        <p:spPr bwMode="auto">
          <a:xfrm>
            <a:off x="9385626" y="98960"/>
            <a:ext cx="2253089" cy="3227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https://lh3.googleusercontent.com/6XbQu3gO_f_I81ez-jgRHEVpC0xYADMMlwG5KwrdFEOmdgAvWKtmT3jn3bQYZ6BPJrHLReh_EQxY3xeovh2RSk6OJjJbQkbLy9S6b7Nv6P-aOH4wChJGi5Y8OqIXV0owBVh0tfuioxO0PuZGesZ-otmp4HkyjVvyzFpNCduKZbSJ--yCfdNaoN9BhJhH-EClgGP0Mehy5igZqSkRyLpePAdOSdsXFUlzqqwsX7TzTWGZL37kMQ_qmEyP1knxMgkB2VvkRmorGeNfrVQeTvHzUCfLZ2uYqb2qHULfTC-iqGi9gMP0KT4NdylR6GngUOXKFBJLD6b-2YCs5jono3KeM6Aq95WLqWgK-CIk1SW3XaKFThdQhqxmDtS1qL87WU5b19OZIqutXYgc6ntI8xSTLMpUifC-J3TWmay3wff9zaDK_tZuaCKUMO3UpSeic-T88bckEbVjiaLWte5B_Hgr1uTDoJXk1JH8YiZ-7o7ia5FAX3LoJk9ehEkP0GrKY1zy_OHhE6YoI3cLhsqFYPUA7JNvgfAq-F0maolBZ30WGEVd9r9Slzschzse-yBSsOa7QzrzwsvZh2z8MWE5d4zwMQgfYmxF-9cwkIrvIa_0pB-obYNW1aTF-VsPFpt1-6yzFNBKaVG0bn7Otqz-sdLDfQCK-mCEix5y=w959-h720-no">
            <a:extLst>
              <a:ext uri="{FF2B5EF4-FFF2-40B4-BE49-F238E27FC236}">
                <a16:creationId xmlns:a16="http://schemas.microsoft.com/office/drawing/2014/main" id="{3C799B61-C7A3-4B44-A18A-D034DC2D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20" y="3654654"/>
            <a:ext cx="3837950" cy="2877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3.googleusercontent.com/1iSkLqUDlPd9vlIu_r6dFGEr_al00qJv6tdSlHrDjauiS7aNaqmN5-Gk0n3oFLaXiNyX8yBrD93iYTsJm7nWF1xa9tk_MKuAsNZ-TGD2L-vcfZ4F4dAuMcFQG91pZm9P4PeTE55_60ZOMT6QsMPFJpEhhGtd3bEy2sDriJDck38DGbFjICVYuLjezp7LgMc2iXf6mXizQ-GKPI7acQkaWGuimjiAJhiXwHpYGaHxv13mF99nJoe_My2yLDF29UFxdIRGielm_JAtDVfh3iVZxYUQaNrlmTfcJ7gJtVC7ZIicMdEL286rsjgjmLlt_k26SGjoCPXdySirqVMVNj5snwgxT8zX5q7sMXshjl0RxnBq8xOtpAGkZJ1dE-CxEcnmdqoud8by5PWasuRp6HJsA36aPOLATnU_fqS4CPg1QIDbzsA7ACVbONjq5WlE5mF4V8reuGarIATXzmqi8A-hiOwGG1ypl4SFC1yvC6aKUIjASEPz96a-XeP6oU3XNfuO4U85xNa8ic5CRUWzqynbAtV87jJgEpbHWs27xMN6dcUBXk6fLEO5PGJ59RbYAVgNlXG3flR9nKeSN6BaeKwHmC8Lprc_nEZueb80xM2h6i8NY4BeOc8QeMhtEnUtRVoklYZ8iO2PJgshdlHOKKuQaVj5w74E8go3=w959-h720-no">
            <a:extLst>
              <a:ext uri="{FF2B5EF4-FFF2-40B4-BE49-F238E27FC236}">
                <a16:creationId xmlns:a16="http://schemas.microsoft.com/office/drawing/2014/main" id="{6243D32F-32F8-492C-A745-653EE97D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32" y="1999194"/>
            <a:ext cx="6156897" cy="4634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3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1409-24EF-4A85-A149-02F84E54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East HS Student is a member of the Health Science Academy - </a:t>
            </a:r>
            <a:r>
              <a:rPr lang="en-US" dirty="0">
                <a:solidFill>
                  <a:srgbClr val="FFFF00"/>
                </a:solidFill>
              </a:rPr>
              <a:t>High School Fair</a:t>
            </a:r>
          </a:p>
        </p:txBody>
      </p:sp>
      <p:pic>
        <p:nvPicPr>
          <p:cNvPr id="12290" name="Picture 2" descr="https://lh3.googleusercontent.com/alO0LZ0S01yzQMNHQGg5fCO2Kxd5e8UfUmEi24nayVeCJkkdSGRa1Cb_KQkjDUOnxaiGvuNlH8H-ntFCqgWZbX8hqbASI9v4PI7m-dYdRxi0Rqcyk2DcVzVroKZTtnP9e8glWCvNiaZx8D5zpdaQUGE-EfY2SUyfKHRAiDltQEMC9qC2xPOJSO0iKH_Gt-mdT1V3QWs2ZMuW2KTTGBoYGnPtMaVfUYGjfh4ZhwS67MgUADyM3jlWEU-SReMLXBUVRQpuenROLJEQhXjx8NcBui-fIAJ5kf3n7RMVxMzgzD3CrD5qt_reZRaNIUrjfkP0VHzMI1AVc_YwJ-MoT6sLNa3L8wxMAdonOMXQDq4nnpTqciSCm1KFoJT0xytGZr-Zjh4CJMWYzz1lJWTZzwTnZL6XygPWDCwr1DMPKBk3uTYFFRxjH2HCHEpyyQhj_fOMaq8nJ3PGcdq0TMRDAsukBUocf_XTXhioFRKDQGHBLIJ0hQq9myNsYbhIl6L1856GoGIALsH6olRhBvrz4SCqwcVZ1J139m_3KWK8CE3MBEqzR3Zu7kpwU7ymLEleE1gwAUOHwS0oXHO182mJF_0xNNGUbycgV4qDc3CinCTzLIO81x8jT48bprDRUpXGW6I2ktztP54YRR-ARz2jg3adMyH-oghr4vzL=w959-h720-no">
            <a:extLst>
              <a:ext uri="{FF2B5EF4-FFF2-40B4-BE49-F238E27FC236}">
                <a16:creationId xmlns:a16="http://schemas.microsoft.com/office/drawing/2014/main" id="{CB16FD8F-F728-40DF-9DBF-41D2E142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3" y="2026160"/>
            <a:ext cx="6311117" cy="4731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https://lh3.googleusercontent.com/EJAC-E8ng8PrSsMZteMrYBNNwDsD2MDNW72irZwS9lb8TobqSYqE9fJWPzfcBAHBx2pXkk9-KnN4s3Kn8UUQREHIBoO4eGoFuutru2VYocu2Rs4YqOz3xJUK81TWgCSjHhsSjbHvhpPcVOgD6d_0PscjmOXKi6Kdl0zOnBWxIrE2tk33kdBVYWmuo0ouFFRRx8PQfSUkF2fpBaVmhtRKxBwjJlGC74ny_osJea1lweX2f1Ul4Lo7Vzg9ZfmDhtUDGycTdYINX3ZT9r15hO3H36N2ce1C6gWKv-IBTTiTJSBCfHiAvHJO9o6sbSi4OqGczaLihlCilp2viavJ18XG2zDQ32nugdErxqtVAfUI5jogOrla-yQktF8AEWllo-IvKdLZfmEa7CfigjPOUa5_tpyVFuNpGz1WRxxYmtuOKQaTJokecYxkRauEGw6Vg8yUjqfw8ZNozQSTgK4Ebj1qLn_B_WY-eNCHrrH-btLVb_dEn-WAS37gkX5J0Z99x353qxyeK6EakRN3JbKI7UvWtPeH5KLa3NsEqUfXPjVxcWWliH5UXxqM_1LjkBrrFwuTSviemCB3SvTxmitfZ5vE0RhUYtr8CBQTCAuuxqNoiscHLI15zgEuRwal07Svwm_dmPvGuKpP9cW95OpPehrZFh5dzMQJODWW=w698-h930-no">
            <a:extLst>
              <a:ext uri="{FF2B5EF4-FFF2-40B4-BE49-F238E27FC236}">
                <a16:creationId xmlns:a16="http://schemas.microsoft.com/office/drawing/2014/main" id="{2E03FA1C-9CFF-490A-BAE1-BC9B3198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985" flipH="1">
            <a:off x="9482927" y="260296"/>
            <a:ext cx="2707690" cy="3214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 descr="https://lh3.googleusercontent.com/RFIJ-WZEYkIGdK6f8HmCM0uTB6C5As5Uirt8exocaRzZwoDLWk9Ekm1YTwUhuxHDLbL_SBqz7DYqLzS4PouezOZsJuYx4xKDQObPXSYE1nV2E2llyghZbN_-LT54HklkOoQtqNx7DfIWHUqCM6FQyTjimaGZC5MJlAiQ0faHtZPsxwV8JJlMWG_kgw_XqNv8I6lsDDwj1ZHWtoKY5h4bfzL9gNG451JPlXmOudxKSzjniTmkaWK249WjfWeks0N8o7hr7h660Hnr1uIE1PYGhNSaMcBTImFYYlUwGa5dDm9fuVJRJWqbZ8w5rlpo5r5SaLKrMgsCqtanUwMgDp5cFtr1Xx-g8l3yzYQvzC7gBAhSgdcYkWaX_Weg9lAcmT0Zs14Ba3fChdOE4_Gy9OI2AfnnxuRUnNyLx3TTe7VFoFv8JV4O2x0iv-a9pC7DIzP3jElnx7AwqQzMGWkQ0TbshYFg6bwyRaL2cuqQo5KgsrOKU1AdV4ZzhhNebVH3n8LOVdZwNXXM3SJcF-bRcxDXYbOMv0qgUbjzYNHL9SaHOsJePXAcssxD0NZE7PhIXtIYWUIU_TLQemIPTZfh141PpiOpEYN6QuEPyIoiXfQ9WS8PfY8qTVMnBSGh_gxt7l4Nx9oIeK2KqWWd6SNdcawy0EXQVZ7e8Sjg=w698-h930-no">
            <a:extLst>
              <a:ext uri="{FF2B5EF4-FFF2-40B4-BE49-F238E27FC236}">
                <a16:creationId xmlns:a16="http://schemas.microsoft.com/office/drawing/2014/main" id="{C72FE760-BC1C-4143-9580-E26933233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28883" r="17863"/>
          <a:stretch/>
        </p:blipFill>
        <p:spPr bwMode="auto">
          <a:xfrm rot="311480">
            <a:off x="8391735" y="2996606"/>
            <a:ext cx="2965141" cy="3475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215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 descr="https://lh3.googleusercontent.com/7qKGKW8tA2Hz-c---MFOPuF1nk5NnxWdmhJrzjLZrNkeqVP1E3tz9oNUMBkkEKne-UhmJOkXyKxzk6zW5zk_ktF1B_dUEl2iVw9w1kGwfohAATi2STdzEFBJ1rvBmQwqx7GjAyPjVDJD1AVC-DmSBu0JX5YdYgq8ea6muZ5QoES-ysivCcLYZdt-MRdvYwfZjxelTPhb5N3jDvtJUYCCSHesZYNu051kpr77_9TphlWUCtcqn1NEbyGpcCNA3EEVc73J3Q2x6Vm5uuksSMUF4OwOm9GKE05YP-pFn9aK_WPYWCBha0ZD_IV5AJjZ2NBo_XBYtCO5g0g9iV7bQAqNLzqtt8krmHCpGcWSWFYAECovw_qG_Hhw0EW96yn0pBwMAbFUzt0ykCIAttBCYPixrJr0XlZu2mVU78d7GiL6yXW9Wyn-QbW-ZhzSZF7buMujKPm2rYtMqVbqGnxci-n-hb3nA5a3eS99Epkzom1yy9l1LnEyqDozrUpqII8j1b96uKXQY6DtpoqF7YnY4deFCdqHISlZkNs1C9ue_QeWeJDSBpFxVtsEFKy4qVPwW6PRT5Hkuaprt2KMeh7Z3iwlqEMiAthtYJbsAfO6RFvL8V7bp8jIHvM3Dhzk8u6Z953pwBRBqGpO2RYZdP87WjAINb74yxWOu6BF=w959-h720-no">
            <a:extLst>
              <a:ext uri="{FF2B5EF4-FFF2-40B4-BE49-F238E27FC236}">
                <a16:creationId xmlns:a16="http://schemas.microsoft.com/office/drawing/2014/main" id="{1E60C663-DEFF-4B99-BD39-B1922BCD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33" y="3629607"/>
            <a:ext cx="4130789" cy="3097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B5590-646E-42C2-A4B7-753AF497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753228"/>
            <a:ext cx="10163553" cy="1080938"/>
          </a:xfrm>
        </p:spPr>
        <p:txBody>
          <a:bodyPr>
            <a:normAutofit/>
          </a:bodyPr>
          <a:lstStyle/>
          <a:p>
            <a:r>
              <a:rPr lang="en-US" dirty="0"/>
              <a:t>Every East HS Student is a member of the Health Science Academy - </a:t>
            </a:r>
            <a:r>
              <a:rPr lang="en-US" dirty="0">
                <a:solidFill>
                  <a:srgbClr val="FFFF00"/>
                </a:solidFill>
              </a:rPr>
              <a:t>Freshman Orientation</a:t>
            </a:r>
          </a:p>
        </p:txBody>
      </p:sp>
      <p:pic>
        <p:nvPicPr>
          <p:cNvPr id="65540" name="Picture 4" descr="https://lh3.googleusercontent.com/NSpT4qmjgBoWn_tHps5CHLyNWWqfKMEi_fzYn-BH08Widx8VjoPN6PErQYZZ3tImvXrH6Sly079Gbko2JOEU6BG8DuUS8Vs9fCxrrByXwQEPSpGjRLohJyenv77YWkBVqSjh-oikSzOF0wc-rvHHPHjFISLioKjYYp1wyMy6n9gkCbsswpxOiHCt_zsDN3nvmcJinBEkwDRtAOciDeE2iy6IcsVsPrFP3j0eU3dYt4yUu57YU3EgUPfz_gxuQrI7QHl__ao9KbqRQGLPcGCEX7KIrOheXYle7Zv0o7OhTIb_GXQX0_E6eIlw2sKpave0xAoyr_RH051UoN13eyGUqznRHXYe-SK6-eWCw4IZNXsqWzbB4gAhAeJ1WI_0SHXjVPU3y2vZO6dqGzpeU-Bl8xfCVkPjq-tgmbQf8YBLsVv_ra9U0dH0zztMA0YcnpMv9fhCj6nWiGet83wK9kbRvKGS1zQ6whUaMH3JZHSGgBms0KIZ0tB2uyGhlX8ss3FlzCEcBgUmnGUmZ5Py01ZpKgEEJc205NDsXCeVS-YbFaBvtesjFlXlzfOvyElm8mxiLB8V_Nn6m5JagNsRgEfROyo9saiYPdQyfsZII-534Bicj5bgMXRhfpyXniky63UkClh71mBcrSlxBt9uD9D67pLLZApwxYjB=w698-h930-no">
            <a:extLst>
              <a:ext uri="{FF2B5EF4-FFF2-40B4-BE49-F238E27FC236}">
                <a16:creationId xmlns:a16="http://schemas.microsoft.com/office/drawing/2014/main" id="{B481C40C-0D01-4E98-91F7-8A7FB5AED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29768" r="31498" b="32168"/>
          <a:stretch/>
        </p:blipFill>
        <p:spPr bwMode="auto">
          <a:xfrm>
            <a:off x="8350899" y="1975430"/>
            <a:ext cx="2997618" cy="23379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https://lh3.googleusercontent.com/sGWKAy9mXhwxCZ5ZwS89hW5R0gKS0t5YeuFKLY6fjILqn0Aw5tNF6ACaTdtl7y7E1NeczDJiMPvzNqU6BvNRUTWH6Zne0Cawy2YIJ58UwI6m2efvh25-j_HYpfeJsmKtscgQbJjZ28sT20jTBhUKWAgtjWRzQ98k7FA7F7tyIh7M2BMed4brTHaQoHOHdO14OXlQyM8fUczncHwuAeC22SM0M44nobvHObk86uNUa7MFXO1_UbNvU4I3Ci40DSIYfYd3ItFFiEgMZYM8XVKRior3O5xp2ycJiOx9ytLyQBhLiU5YcZL5xJcvKBvJID9Sepu7eAiOewSDPiLRrZ_Xu7bEAkhzJRTbLiR_7pve9UiVs-iPEo9G4CWR0Uk5kf52CNo7lEGZdfOXPQtMDRuUCfbKOVooRyfJyUATJ1xdOaSOwl-MV_6IAVeaQ6Wb2SCYg19HFzlWRysmu5G4TWXflvjeoCJDUnRotkTtJW0aAgVjSk01VhK76P2qLR3GULef7dCoGTo4TfZczV-Dw0mLes0p-DNNhjnb_WCKh2VAKIVPkYpYyxko_9yF6KaeCxojOtzOeHuB748CfKjOpZfuFNerZpCx47M0cyXucBwMJ252jR77Ul93IkZ41HwIJLumPE9EhYsK9ZUx-OHS1f93_UmqvpbSFRvi=w959-h720-no">
            <a:extLst>
              <a:ext uri="{FF2B5EF4-FFF2-40B4-BE49-F238E27FC236}">
                <a16:creationId xmlns:a16="http://schemas.microsoft.com/office/drawing/2014/main" id="{2582507B-3312-4F1D-AFCB-87C5D85F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6" y="2290094"/>
            <a:ext cx="5194117" cy="38942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38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303</TotalTime>
  <Words>477</Words>
  <Application>Microsoft Macintosh PowerPoint</Application>
  <PresentationFormat>Widescreen</PresentationFormat>
  <Paragraphs>77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Berlin</vt:lpstr>
      <vt:lpstr>East High School</vt:lpstr>
      <vt:lpstr>What are the Goals of the East High School Health Science Academy?</vt:lpstr>
      <vt:lpstr>Careers in Health Sciences</vt:lpstr>
      <vt:lpstr>Why should YOU care about health science careers?</vt:lpstr>
      <vt:lpstr>What Makes East High School a Health Science Academy?</vt:lpstr>
      <vt:lpstr>Every East HS Student is a member of the Health Science Academy - Homecoming Parade</vt:lpstr>
      <vt:lpstr>Every East HS Student is a member of the Health Science Academy - Children’s Day</vt:lpstr>
      <vt:lpstr>Every East HS Student is a member of the Health Science Academy - High School Fair</vt:lpstr>
      <vt:lpstr>Every East HS Student is a member of the Health Science Academy - Freshman Orientation</vt:lpstr>
      <vt:lpstr>East High School Health Science Academy is Cross Curricular</vt:lpstr>
      <vt:lpstr>East High School Health Science Academy Whole School Book Study</vt:lpstr>
      <vt:lpstr>East High School Health Science Academy COMMUNITY PARTNERS</vt:lpstr>
      <vt:lpstr>East High School Health Science Academy COMMUNITY PARTNERS - COSI</vt:lpstr>
      <vt:lpstr>East High School Health Science Academy  COMMUNITY PARTNERS - MLK LIBRARY – Science Cafe</vt:lpstr>
      <vt:lpstr>Science Café - Obstetrician</vt:lpstr>
      <vt:lpstr>Science Café – Physical Therapist</vt:lpstr>
      <vt:lpstr>Science Café – Laboratory Technicians</vt:lpstr>
      <vt:lpstr>East High School Health Science Academy COMMUNITY PARTNERS – OSU Hospital East</vt:lpstr>
      <vt:lpstr>East High School Health Science Academy BIOMEDICAL CLASSES</vt:lpstr>
      <vt:lpstr>Health Science Career Connections Club Mentoring, Community Service, Career Exploration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High School</dc:title>
  <dc:creator>Lindsay Santen</dc:creator>
  <cp:lastModifiedBy>Lindsay E Santen</cp:lastModifiedBy>
  <cp:revision>37</cp:revision>
  <dcterms:created xsi:type="dcterms:W3CDTF">2019-08-22T23:47:26Z</dcterms:created>
  <dcterms:modified xsi:type="dcterms:W3CDTF">2021-01-07T21:26:22Z</dcterms:modified>
</cp:coreProperties>
</file>